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2" r:id="rId3"/>
    <p:sldId id="267" r:id="rId4"/>
    <p:sldId id="258" r:id="rId5"/>
    <p:sldId id="263" r:id="rId6"/>
    <p:sldId id="265" r:id="rId7"/>
    <p:sldId id="259" r:id="rId8"/>
    <p:sldId id="266" r:id="rId9"/>
    <p:sldId id="260" r:id="rId10"/>
    <p:sldId id="261" r:id="rId11"/>
    <p:sldId id="268" r:id="rId12"/>
    <p:sldId id="264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35"/>
    <p:restoredTop sz="96327"/>
  </p:normalViewPr>
  <p:slideViewPr>
    <p:cSldViewPr snapToGrid="0">
      <p:cViewPr varScale="1">
        <p:scale>
          <a:sx n="127" d="100"/>
          <a:sy n="127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3AB9-EEAC-5C2C-7825-44AC07F27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D6751-B261-C96D-BC01-FDB8C25206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DF08C-E112-9008-DB88-E23F0E92B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96513-0D50-6BED-6F49-AFA39A90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4207C-7DB3-C8E0-EA0C-832112FC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8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AAE03-12AC-CCB2-54C4-E1B45E8E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AF1039-26FE-FBE7-11CB-0699D78924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97D9-0845-1CEA-6D08-2FDEFC48D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BC98E-6499-8901-42B7-82D18A3F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5E82D-F71A-8B02-744E-E41D1EE3C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92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1BB8E-7423-60DA-0354-F6BDC6A40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76B9A-E290-6875-4174-51D803960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7FDA1-A704-ED8A-0334-86FBB1541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81371-1FA8-F813-4A3F-8E2521982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B8CF-1A5F-6CE6-9D60-09AA45F73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2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B2AFE-6011-743B-6516-65AC37F85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FB40-D0FC-4422-3FA6-ECB665C3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7D5A29-0E28-7727-DFA5-22C42B3F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75B1F-15D8-E0D2-39F6-2B1C7DC4A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FA2D9-2342-ADBB-78DF-C897AF2DD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88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8855F-C801-319C-F133-EBAA5D64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B2D3A-7A64-A21C-D885-05448F869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A2098-8936-B25C-C513-28811C75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D8B37-6E30-FD66-EB49-89640CD9C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4CB88-533E-6266-8FD3-6A5722DB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59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BCD91-5F3E-8885-6D15-D8A69298F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C89C8-D90B-991B-85D3-1A5A9E0D7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F05E4-196B-C544-1683-1A8DE7888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D06FE-6D1B-2A09-F80C-97F3611D4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B1FDB-93C5-2792-5299-A58D833F3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5CB89E-0F15-C23B-050D-33361BD2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28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B70EB-AD41-C2C6-8864-527702DA3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7B43A-E3F9-6A8B-67B6-8E6121483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0A4AD-B64F-F9F0-0409-AB53E5107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3911E-A5EF-1153-626E-1500B5CD70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97D30E-129F-63ED-8243-EC8907A5BB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122C52-9EF1-47D4-FE1E-9CF0437BB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81DD4A-B758-34F4-893B-8FCC034F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3E6917-A25F-B09D-9B37-4802D3D7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1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72A5B-8884-5429-CDCA-93A7A7A87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C7F7ED-C431-F335-55A3-D8BA10527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80208-0720-4D0C-735C-86C79C4D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789BE-F656-64E8-807B-9360A6674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91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86B207-4816-4B48-31FB-03C3E25FA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5CC35-5242-D6FC-C038-3FB2531E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6C08A-0B1A-00F4-46B0-4AD2E8F8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7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135C-9BA0-7B6B-E0A7-1E9C0395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5282-82A5-DE33-2A85-7FC93FE64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6AEB4-BD4A-5EC8-C101-BAF1796C98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70B28-FCBC-686E-4AEC-7BDD18615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ACC4AE-F586-A72B-6AB0-01A63D211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F1D4E-85E5-D482-0578-0B828346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98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1C91-1C24-8ED6-E9F2-2F88D0CEC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8454BE-44E2-BCE2-CA2A-156C3A2405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4D3FE-D080-2739-EB9D-D6250203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258E79-7AEB-C0B3-E897-227F9692B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47F38-F55E-CA4E-FB9C-08C52EBE9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015CD-A1F4-2186-6D92-48499AF8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0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CEE91C-2961-A5FA-E932-6153B62D2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145E9-73BF-DCE6-5131-8E70EFA0D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EF667-440A-32F3-4028-0B123E13C5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D0AE7-19AF-7947-9892-50A1873E653D}" type="datetimeFigureOut">
              <a:rPr lang="en-US" smtClean="0"/>
              <a:t>1/30/24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ED8FD-7EE1-3835-C496-AE7EB54A44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7D2A3-4CEB-4547-52B5-9B25930168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6A2A2-F945-554F-B4D6-633F4A9A60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6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elfiecity.net/selfiexplorator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D43B3E-C60F-5CC5-9086-116C56E649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3200" b="0" i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The </a:t>
            </a:r>
            <a:r>
              <a:rPr lang="en-US" sz="3200" b="1" i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SELFIEXPLORATORY</a:t>
            </a:r>
            <a:r>
              <a:rPr lang="en-US" sz="3200" b="0" i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is part of </a:t>
            </a:r>
            <a:r>
              <a:rPr lang="en-US" sz="3200" b="1" i="1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SELFIECITY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25AF9C-1A8D-BD17-13CE-6330AA96BB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52" b="5002"/>
          <a:stretch/>
        </p:blipFill>
        <p:spPr>
          <a:xfrm>
            <a:off x="643467" y="2226420"/>
            <a:ext cx="10905066" cy="329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2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898BF-870D-966B-C67A-9AA2044A7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483" y="1732516"/>
            <a:ext cx="2129576" cy="1475458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Mood</a:t>
            </a:r>
          </a:p>
        </p:txBody>
      </p:sp>
      <p:pic>
        <p:nvPicPr>
          <p:cNvPr id="5" name="Content Placeholder 4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5A4F5C76-8208-332B-4835-3DC4D3C08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6077" r="-1" b="-1"/>
          <a:stretch/>
        </p:blipFill>
        <p:spPr>
          <a:xfrm>
            <a:off x="353704" y="175846"/>
            <a:ext cx="6096001" cy="650630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2994ED-497C-6480-88ED-F7879FE94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409" y="2470246"/>
            <a:ext cx="4156512" cy="2885526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Majority…</a:t>
            </a:r>
          </a:p>
          <a:p>
            <a:pPr lvl="1"/>
            <a:r>
              <a:rPr lang="en-US" sz="1600" dirty="0"/>
              <a:t>Not calm</a:t>
            </a:r>
          </a:p>
          <a:p>
            <a:pPr lvl="1"/>
            <a:r>
              <a:rPr lang="en-US" sz="1600" dirty="0"/>
              <a:t>Not angry</a:t>
            </a:r>
            <a:endParaRPr lang="en-US" sz="2000" dirty="0"/>
          </a:p>
          <a:p>
            <a:r>
              <a:rPr lang="en-US" sz="2000" dirty="0"/>
              <a:t>Average count across happy</a:t>
            </a:r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0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5872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D8169236-DA46-DAB6-6D43-906E6F8F4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32" y="643467"/>
            <a:ext cx="936313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6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7BC9DC3-4A09-001B-BE6A-4D36BB61BED9}"/>
              </a:ext>
            </a:extLst>
          </p:cNvPr>
          <p:cNvGrpSpPr/>
          <p:nvPr/>
        </p:nvGrpSpPr>
        <p:grpSpPr>
          <a:xfrm>
            <a:off x="1285461" y="135835"/>
            <a:ext cx="9621078" cy="6586330"/>
            <a:chOff x="993914" y="0"/>
            <a:chExt cx="9594574" cy="6858000"/>
          </a:xfrm>
        </p:grpSpPr>
        <p:pic>
          <p:nvPicPr>
            <p:cNvPr id="5" name="Picture 4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307DD6A-5D77-EA41-BD23-957218F7B2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647" b="14750"/>
            <a:stretch/>
          </p:blipFill>
          <p:spPr>
            <a:xfrm>
              <a:off x="2822713" y="3710287"/>
              <a:ext cx="6546573" cy="3147713"/>
            </a:xfrm>
            <a:prstGeom prst="rect">
              <a:avLst/>
            </a:prstGeom>
          </p:spPr>
        </p:pic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83E6C83-9D51-EE60-C46C-A3B7BDD2D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3914" y="0"/>
              <a:ext cx="9594574" cy="3705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391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E3CF-9D74-30F1-23C5-772E7E4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71C4E-C870-AA57-DACA-9F2ABA505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https://selfiecity.net/selfiexploratory/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3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30E32-2421-5E36-0C18-1F1C7008D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ADBB0-5E94-7A9F-DEBE-20D55EF63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69" y="1825625"/>
            <a:ext cx="10861431" cy="4351338"/>
          </a:xfrm>
        </p:spPr>
        <p:txBody>
          <a:bodyPr/>
          <a:lstStyle/>
          <a:p>
            <a:r>
              <a:rPr lang="en-US" dirty="0"/>
              <a:t>SelfieCity, a study designed to examine and analyze how people take their selfies across the world</a:t>
            </a:r>
          </a:p>
          <a:p>
            <a:pPr lvl="1"/>
            <a:r>
              <a:rPr lang="en-US" dirty="0"/>
              <a:t>In this graphic it includes area plots, frequency plots, violin plots, and count plots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9E7E7D-6B10-CEFD-B144-09DD1973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469" y="3429000"/>
            <a:ext cx="6689035" cy="3173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12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B761509-3B9A-49A6-A84B-C3D868116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91DE43FD-EB47-414A-B0AB-169B0FFFA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272922" cy="6858000"/>
          </a:xfrm>
          <a:custGeom>
            <a:avLst/>
            <a:gdLst>
              <a:gd name="connsiteX0" fmla="*/ 0 w 9272922"/>
              <a:gd name="connsiteY0" fmla="*/ 0 h 6858000"/>
              <a:gd name="connsiteX1" fmla="*/ 1733417 w 9272922"/>
              <a:gd name="connsiteY1" fmla="*/ 0 h 6858000"/>
              <a:gd name="connsiteX2" fmla="*/ 3307976 w 9272922"/>
              <a:gd name="connsiteY2" fmla="*/ 0 h 6858000"/>
              <a:gd name="connsiteX3" fmla="*/ 8126249 w 9272922"/>
              <a:gd name="connsiteY3" fmla="*/ 0 h 6858000"/>
              <a:gd name="connsiteX4" fmla="*/ 8138896 w 9272922"/>
              <a:gd name="connsiteY4" fmla="*/ 31774 h 6858000"/>
              <a:gd name="connsiteX5" fmla="*/ 9193904 w 9272922"/>
              <a:gd name="connsiteY5" fmla="*/ 2682457 h 6858000"/>
              <a:gd name="connsiteX6" fmla="*/ 9193904 w 9272922"/>
              <a:gd name="connsiteY6" fmla="*/ 3752208 h 6858000"/>
              <a:gd name="connsiteX7" fmla="*/ 8036400 w 9272922"/>
              <a:gd name="connsiteY7" fmla="*/ 6660411 h 6858000"/>
              <a:gd name="connsiteX8" fmla="*/ 7957938 w 9272922"/>
              <a:gd name="connsiteY8" fmla="*/ 6857542 h 6858000"/>
              <a:gd name="connsiteX9" fmla="*/ 3307976 w 9272922"/>
              <a:gd name="connsiteY9" fmla="*/ 6857542 h 6858000"/>
              <a:gd name="connsiteX10" fmla="*/ 3307976 w 9272922"/>
              <a:gd name="connsiteY10" fmla="*/ 6858000 h 6858000"/>
              <a:gd name="connsiteX11" fmla="*/ 0 w 9272922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72922" h="6858000">
                <a:moveTo>
                  <a:pt x="0" y="0"/>
                </a:moveTo>
                <a:lnTo>
                  <a:pt x="1733417" y="0"/>
                </a:lnTo>
                <a:lnTo>
                  <a:pt x="3307976" y="0"/>
                </a:lnTo>
                <a:lnTo>
                  <a:pt x="8126249" y="0"/>
                </a:lnTo>
                <a:lnTo>
                  <a:pt x="8138896" y="31774"/>
                </a:lnTo>
                <a:cubicBezTo>
                  <a:pt x="9193904" y="2682457"/>
                  <a:pt x="9193904" y="2682457"/>
                  <a:pt x="9193904" y="2682457"/>
                </a:cubicBezTo>
                <a:cubicBezTo>
                  <a:pt x="9299262" y="2988100"/>
                  <a:pt x="9299262" y="3446565"/>
                  <a:pt x="9193904" y="3752208"/>
                </a:cubicBezTo>
                <a:cubicBezTo>
                  <a:pt x="8709916" y="4968215"/>
                  <a:pt x="8331802" y="5918220"/>
                  <a:pt x="8036400" y="6660411"/>
                </a:cubicBezTo>
                <a:lnTo>
                  <a:pt x="7957938" y="6857542"/>
                </a:lnTo>
                <a:lnTo>
                  <a:pt x="3307976" y="6857542"/>
                </a:lnTo>
                <a:lnTo>
                  <a:pt x="3307976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92D279F-87F2-5BAD-B592-6A33D1C5F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437" y="-20575"/>
            <a:ext cx="4881145" cy="68991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8495BCC-CE77-4CC2-952E-846F41119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60561" y="1075188"/>
            <a:ext cx="1562267" cy="1172973"/>
            <a:chOff x="9160561" y="1075188"/>
            <a:chExt cx="1562267" cy="1172973"/>
          </a:xfrm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1B42538B-E30F-4967-A6C1-8EBA775F4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160561" y="1423846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9A6BD9AC-4DE7-4B20-8547-4E3B375C2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960661" y="1075188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478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8BD67-0B96-56AC-3E63-C0624976E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5684" y="1868993"/>
            <a:ext cx="4000730" cy="1043379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kern="1200" dirty="0">
                <a:latin typeface="+mj-lt"/>
                <a:ea typeface="+mj-ea"/>
                <a:cs typeface="+mj-cs"/>
              </a:rPr>
              <a:t>Demographics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A0EA24-1FCD-E4A8-22BE-85A043C7A3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8923" r="1" b="157"/>
          <a:stretch/>
        </p:blipFill>
        <p:spPr>
          <a:xfrm>
            <a:off x="514962" y="306474"/>
            <a:ext cx="6096001" cy="6245051"/>
          </a:xfrm>
          <a:prstGeom prst="rect">
            <a:avLst/>
          </a:prstGeom>
        </p:spPr>
      </p:pic>
      <p:sp>
        <p:nvSpPr>
          <p:cNvPr id="32" name="Content Placeholder 20">
            <a:extLst>
              <a:ext uri="{FF2B5EF4-FFF2-40B4-BE49-F238E27FC236}">
                <a16:creationId xmlns:a16="http://schemas.microsoft.com/office/drawing/2014/main" id="{D89922FD-BC14-E756-8E90-14BFF53A1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272" y="2531359"/>
            <a:ext cx="2390833" cy="190581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Five major cities</a:t>
            </a:r>
          </a:p>
          <a:p>
            <a:r>
              <a:rPr lang="en-US" sz="2000" dirty="0"/>
              <a:t>Wide range of…</a:t>
            </a:r>
          </a:p>
          <a:p>
            <a:pPr lvl="1"/>
            <a:r>
              <a:rPr lang="en-US" sz="1600" dirty="0"/>
              <a:t> Ages</a:t>
            </a:r>
          </a:p>
          <a:p>
            <a:pPr lvl="1"/>
            <a:r>
              <a:rPr lang="en-US" sz="1600" dirty="0"/>
              <a:t>Gender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54327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670E5D-4D21-C2DA-3386-F51248ECF9A3}"/>
              </a:ext>
            </a:extLst>
          </p:cNvPr>
          <p:cNvGrpSpPr/>
          <p:nvPr/>
        </p:nvGrpSpPr>
        <p:grpSpPr>
          <a:xfrm>
            <a:off x="821635" y="119270"/>
            <a:ext cx="10681251" cy="6586330"/>
            <a:chOff x="592968" y="201173"/>
            <a:chExt cx="11006063" cy="6645667"/>
          </a:xfrm>
        </p:grpSpPr>
        <p:pic>
          <p:nvPicPr>
            <p:cNvPr id="5" name="Picture 4" descr="A graph of a sound wave&#10;&#10;Description automatically generated with medium confidence">
              <a:extLst>
                <a:ext uri="{FF2B5EF4-FFF2-40B4-BE49-F238E27FC236}">
                  <a16:creationId xmlns:a16="http://schemas.microsoft.com/office/drawing/2014/main" id="{D47BEBC8-1D12-8E81-963B-EA1E4B9A9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2968" y="201173"/>
              <a:ext cx="11006063" cy="3482932"/>
            </a:xfrm>
            <a:prstGeom prst="rect">
              <a:avLst/>
            </a:prstGeom>
          </p:spPr>
        </p:pic>
        <p:pic>
          <p:nvPicPr>
            <p:cNvPr id="7" name="Picture 6" descr="A screenshot of a graph&#10;&#10;Description automatically generated">
              <a:extLst>
                <a:ext uri="{FF2B5EF4-FFF2-40B4-BE49-F238E27FC236}">
                  <a16:creationId xmlns:a16="http://schemas.microsoft.com/office/drawing/2014/main" id="{A0D99168-D8F8-9FBD-D5A3-BCDA327C1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2781" y="3684103"/>
              <a:ext cx="8746435" cy="3162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4221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graph&#10;&#10;Description automatically generated">
            <a:extLst>
              <a:ext uri="{FF2B5EF4-FFF2-40B4-BE49-F238E27FC236}">
                <a16:creationId xmlns:a16="http://schemas.microsoft.com/office/drawing/2014/main" id="{423390AE-5B97-7197-3F85-D2F71B47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860774"/>
            <a:ext cx="5291666" cy="3136451"/>
          </a:xfrm>
          <a:prstGeom prst="rect">
            <a:avLst/>
          </a:prstGeom>
        </p:spPr>
      </p:pic>
      <p:pic>
        <p:nvPicPr>
          <p:cNvPr id="3" name="Picture 2" descr="A graph of different cities&#10;&#10;Description automatically generated with medium confidence">
            <a:extLst>
              <a:ext uri="{FF2B5EF4-FFF2-40B4-BE49-F238E27FC236}">
                <a16:creationId xmlns:a16="http://schemas.microsoft.com/office/drawing/2014/main" id="{2ACBEFD8-0F72-A8C9-339D-31DCAF91E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10237"/>
            <a:ext cx="5291667" cy="223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292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346C4-C3F4-0C32-AC6E-95459EF59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8000" y="904351"/>
            <a:ext cx="4156512" cy="157594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Pose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0A87C85-8FA0-C18A-3290-DD7090456F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4" r="-4" b="-4"/>
          <a:stretch/>
        </p:blipFill>
        <p:spPr>
          <a:xfrm>
            <a:off x="221184" y="115556"/>
            <a:ext cx="6095999" cy="6626888"/>
          </a:xfrm>
          <a:prstGeom prst="rect">
            <a:avLst/>
          </a:prstGeom>
        </p:spPr>
      </p:pic>
      <p:sp>
        <p:nvSpPr>
          <p:cNvPr id="35" name="Content Placeholder 20">
            <a:extLst>
              <a:ext uri="{FF2B5EF4-FFF2-40B4-BE49-F238E27FC236}">
                <a16:creationId xmlns:a16="http://schemas.microsoft.com/office/drawing/2014/main" id="{45072CAB-0C47-0F88-5C41-E72EE7D660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8366" y="2023460"/>
            <a:ext cx="4156512" cy="281108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Little over half people look upwards in their selfies</a:t>
            </a:r>
          </a:p>
          <a:p>
            <a:r>
              <a:rPr lang="en-US" sz="2000" dirty="0"/>
              <a:t>Most stare straight</a:t>
            </a:r>
          </a:p>
          <a:p>
            <a:r>
              <a:rPr lang="en-US" sz="2000" dirty="0"/>
              <a:t>Head tilt, majority are centered, but can notice a slight larger distribution to right-tilt</a:t>
            </a:r>
          </a:p>
        </p:txBody>
      </p:sp>
    </p:spTree>
    <p:extLst>
      <p:ext uri="{BB962C8B-B14F-4D97-AF65-F5344CB8AC3E}">
        <p14:creationId xmlns:p14="http://schemas.microsoft.com/office/powerpoint/2010/main" val="987562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ngles and angles&#10;&#10;Description automatically generated with medium confidence">
            <a:extLst>
              <a:ext uri="{FF2B5EF4-FFF2-40B4-BE49-F238E27FC236}">
                <a16:creationId xmlns:a16="http://schemas.microsoft.com/office/drawing/2014/main" id="{7B9A04B9-02C3-E84F-09A5-F88ACF80B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88" y="643466"/>
            <a:ext cx="1021362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B210AC1D-4063-4C6E-9528-FA9C4C0C1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2F8C595-E68C-4306-AED8-DC7826A0A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303E9C-581A-B6AC-6AD4-E09DDB10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3489" y="1750284"/>
            <a:ext cx="2925080" cy="126568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latin typeface="+mj-lt"/>
                <a:ea typeface="+mj-ea"/>
                <a:cs typeface="+mj-cs"/>
              </a:rPr>
              <a:t>Features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3BC7902-08C3-909B-6845-B3BC7C155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9" r="2" b="795"/>
          <a:stretch/>
        </p:blipFill>
        <p:spPr>
          <a:xfrm>
            <a:off x="290975" y="261256"/>
            <a:ext cx="6096001" cy="6335486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051BCD6-6865-5E99-0D29-0EBDB3B46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902" y="2553746"/>
            <a:ext cx="4156512" cy="20921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Facial features</a:t>
            </a:r>
          </a:p>
          <a:p>
            <a:r>
              <a:rPr lang="en-US" sz="2000" dirty="0"/>
              <a:t>Majority are…</a:t>
            </a:r>
          </a:p>
          <a:p>
            <a:pPr lvl="1"/>
            <a:r>
              <a:rPr lang="en-US" sz="1600" dirty="0"/>
              <a:t>Eyes open</a:t>
            </a:r>
          </a:p>
          <a:p>
            <a:pPr lvl="1"/>
            <a:r>
              <a:rPr lang="en-US" sz="1600" dirty="0"/>
              <a:t>Mouth closed(no teeth)</a:t>
            </a:r>
          </a:p>
          <a:p>
            <a:pPr lvl="1"/>
            <a:r>
              <a:rPr lang="en-US" sz="1600" dirty="0"/>
              <a:t>Not wearing glasses</a:t>
            </a:r>
          </a:p>
        </p:txBody>
      </p:sp>
    </p:spTree>
    <p:extLst>
      <p:ext uri="{BB962C8B-B14F-4D97-AF65-F5344CB8AC3E}">
        <p14:creationId xmlns:p14="http://schemas.microsoft.com/office/powerpoint/2010/main" val="77239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119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The SELFIEXPLORATORY is part of SELFIECITY</vt:lpstr>
      <vt:lpstr>Brief Introduction</vt:lpstr>
      <vt:lpstr>PowerPoint Presentation</vt:lpstr>
      <vt:lpstr>Demographics</vt:lpstr>
      <vt:lpstr>PowerPoint Presentation</vt:lpstr>
      <vt:lpstr>PowerPoint Presentation</vt:lpstr>
      <vt:lpstr>Pose</vt:lpstr>
      <vt:lpstr>PowerPoint Presentation</vt:lpstr>
      <vt:lpstr>Features</vt:lpstr>
      <vt:lpstr>Mood</vt:lpstr>
      <vt:lpstr>PowerPoint Presentation</vt:lpstr>
      <vt:lpstr>PowerPoint Presentation</vt:lpstr>
      <vt:lpstr>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Maslow</dc:creator>
  <cp:lastModifiedBy>Matthew Maslow</cp:lastModifiedBy>
  <cp:revision>38</cp:revision>
  <dcterms:created xsi:type="dcterms:W3CDTF">2024-01-18T18:11:37Z</dcterms:created>
  <dcterms:modified xsi:type="dcterms:W3CDTF">2024-02-01T17:20:01Z</dcterms:modified>
</cp:coreProperties>
</file>